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77" r:id="rId5"/>
    <p:sldId id="260" r:id="rId6"/>
    <p:sldId id="266" r:id="rId7"/>
    <p:sldId id="263" r:id="rId8"/>
    <p:sldId id="261" r:id="rId9"/>
    <p:sldId id="270" r:id="rId10"/>
    <p:sldId id="259" r:id="rId11"/>
    <p:sldId id="262" r:id="rId12"/>
    <p:sldId id="280" r:id="rId13"/>
    <p:sldId id="264" r:id="rId14"/>
    <p:sldId id="268" r:id="rId15"/>
    <p:sldId id="269" r:id="rId16"/>
    <p:sldId id="271" r:id="rId17"/>
    <p:sldId id="272" r:id="rId18"/>
    <p:sldId id="274" r:id="rId19"/>
    <p:sldId id="276" r:id="rId20"/>
    <p:sldId id="279" r:id="rId2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0" d="100"/>
          <a:sy n="60" d="100"/>
        </p:scale>
        <p:origin x="-1092" y="-90"/>
      </p:cViewPr>
      <p:guideLst>
        <p:guide orient="horz" pos="3239"/>
        <p:guide pos="57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말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/>
              <a:t>2009-03-26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1674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1626E20-7E0F-4768-9285-329BAF0995C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715931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1626E20-7E0F-4768-9285-329BAF0995C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685447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0.png"  /><Relationship Id="rId6" Type="http://schemas.openxmlformats.org/officeDocument/2006/relationships/image" Target="../media/image28.png"  /><Relationship Id="rId7" Type="http://schemas.openxmlformats.org/officeDocument/2006/relationships/image" Target="../media/image31.png"  /><Relationship Id="rId8" Type="http://schemas.openxmlformats.org/officeDocument/2006/relationships/image" Target="../media/image43.png"  /><Relationship Id="rId9" Type="http://schemas.openxmlformats.org/officeDocument/2006/relationships/image" Target="../media/image4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0.png"  /><Relationship Id="rId6" Type="http://schemas.openxmlformats.org/officeDocument/2006/relationships/image" Target="../media/image28.png"  /><Relationship Id="rId7" Type="http://schemas.openxmlformats.org/officeDocument/2006/relationships/image" Target="../media/image31.png"  /><Relationship Id="rId8" Type="http://schemas.openxmlformats.org/officeDocument/2006/relationships/image" Target="../media/image45.png"  /><Relationship Id="rId9" Type="http://schemas.openxmlformats.org/officeDocument/2006/relationships/image" Target="../media/image4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0.png"  /><Relationship Id="rId6" Type="http://schemas.openxmlformats.org/officeDocument/2006/relationships/image" Target="../media/image28.png"  /><Relationship Id="rId7" Type="http://schemas.openxmlformats.org/officeDocument/2006/relationships/image" Target="../media/image31.png"  /><Relationship Id="rId8" Type="http://schemas.openxmlformats.org/officeDocument/2006/relationships/image" Target="../media/image4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0.png"  /><Relationship Id="rId6" Type="http://schemas.openxmlformats.org/officeDocument/2006/relationships/image" Target="../media/image28.png"  /><Relationship Id="rId7" Type="http://schemas.openxmlformats.org/officeDocument/2006/relationships/image" Target="../media/image31.png"  /><Relationship Id="rId8" Type="http://schemas.openxmlformats.org/officeDocument/2006/relationships/image" Target="../media/image4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0.png"  /><Relationship Id="rId6" Type="http://schemas.openxmlformats.org/officeDocument/2006/relationships/image" Target="../media/image28.png"  /><Relationship Id="rId7" Type="http://schemas.openxmlformats.org/officeDocument/2006/relationships/image" Target="../media/image31.png"  /><Relationship Id="rId8" Type="http://schemas.openxmlformats.org/officeDocument/2006/relationships/image" Target="../media/image4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51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3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image" Target="../media/image30.png"  /><Relationship Id="rId7" Type="http://schemas.openxmlformats.org/officeDocument/2006/relationships/image" Target="../media/image28.png"  /><Relationship Id="rId8" Type="http://schemas.openxmlformats.org/officeDocument/2006/relationships/image" Target="../media/image31.png"  /><Relationship Id="rId9" Type="http://schemas.openxmlformats.org/officeDocument/2006/relationships/image" Target="../media/image5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3.png"  /><Relationship Id="rId4" Type="http://schemas.openxmlformats.org/officeDocument/2006/relationships/image" Target="../media/image29.png"  /><Relationship Id="rId5" Type="http://schemas.openxmlformats.org/officeDocument/2006/relationships/image" Target="../media/image31.png"  /><Relationship Id="rId6" Type="http://schemas.openxmlformats.org/officeDocument/2006/relationships/image" Target="../media/image30.png"  /><Relationship Id="rId7" Type="http://schemas.openxmlformats.org/officeDocument/2006/relationships/image" Target="../media/image52.png"  /><Relationship Id="rId8" Type="http://schemas.openxmlformats.org/officeDocument/2006/relationships/image" Target="../media/image53.png"  /><Relationship Id="rId9" Type="http://schemas.openxmlformats.org/officeDocument/2006/relationships/image" Target="../media/image5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27.png"  /><Relationship Id="rId8" Type="http://schemas.openxmlformats.org/officeDocument/2006/relationships/image" Target="../media/image5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56.png"  /><Relationship Id="rId8" Type="http://schemas.openxmlformats.org/officeDocument/2006/relationships/image" Target="../media/image57.png"  /><Relationship Id="rId9" Type="http://schemas.openxmlformats.org/officeDocument/2006/relationships/image" Target="../media/image5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1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Relationship Id="rId9" Type="http://schemas.openxmlformats.org/officeDocument/2006/relationships/image" Target="../media/image2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7.png"  /><Relationship Id="rId8" Type="http://schemas.openxmlformats.org/officeDocument/2006/relationships/image" Target="../media/image2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27.png"  /><Relationship Id="rId8" Type="http://schemas.openxmlformats.org/officeDocument/2006/relationships/image" Target="../media/image32.png"  /><Relationship Id="rId9" Type="http://schemas.openxmlformats.org/officeDocument/2006/relationships/image" Target="../media/image3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27.png"  /><Relationship Id="rId8" Type="http://schemas.openxmlformats.org/officeDocument/2006/relationships/image" Target="../media/image34.png"  /><Relationship Id="rId9" Type="http://schemas.openxmlformats.org/officeDocument/2006/relationships/image" Target="../media/image3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.png"  /><Relationship Id="rId3" Type="http://schemas.openxmlformats.org/officeDocument/2006/relationships/image" Target="../media/image24.png"  /><Relationship Id="rId4" Type="http://schemas.openxmlformats.org/officeDocument/2006/relationships/image" Target="../media/image30.png"  /><Relationship Id="rId5" Type="http://schemas.openxmlformats.org/officeDocument/2006/relationships/image" Target="../media/image26.png"  /><Relationship Id="rId6" Type="http://schemas.openxmlformats.org/officeDocument/2006/relationships/image" Target="../media/image37.png"  /><Relationship Id="rId7" Type="http://schemas.openxmlformats.org/officeDocument/2006/relationships/image" Target="../media/image38.png"  /><Relationship Id="rId8" Type="http://schemas.openxmlformats.org/officeDocument/2006/relationships/image" Target="../media/image39.png"  /><Relationship Id="rId9" Type="http://schemas.openxmlformats.org/officeDocument/2006/relationships/image" Target="../media/image4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0.png"  /><Relationship Id="rId6" Type="http://schemas.openxmlformats.org/officeDocument/2006/relationships/image" Target="../media/image28.png"  /><Relationship Id="rId7" Type="http://schemas.openxmlformats.org/officeDocument/2006/relationships/image" Target="../media/image41.png"  /><Relationship Id="rId8" Type="http://schemas.openxmlformats.org/officeDocument/2006/relationships/image" Target="../media/image3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5.png"  /><Relationship Id="rId6" Type="http://schemas.openxmlformats.org/officeDocument/2006/relationships/image" Target="../media/image28.png"  /><Relationship Id="rId7" Type="http://schemas.openxmlformats.org/officeDocument/2006/relationships/image" Target="../media/image26.png"  /><Relationship Id="rId8" Type="http://schemas.openxmlformats.org/officeDocument/2006/relationships/image" Target="../media/image4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35300" y="3670300"/>
            <a:ext cx="12230100" cy="800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4500" b="0" i="0" u="none" strike="noStrike">
                <a:solidFill>
                  <a:srgbClr val="494a4e"/>
                </a:solidFill>
                <a:ea typeface="Pretendard Medium"/>
              </a:rPr>
              <a:t>Team_Travelgram</a:t>
            </a:r>
            <a:endParaRPr lang="en-US" altLang="ko-KR" sz="45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552700" y="4457700"/>
            <a:ext cx="13182600" cy="160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9000" b="1" i="0" u="none" strike="noStrike">
                <a:solidFill>
                  <a:srgbClr val="000000"/>
                </a:solidFill>
                <a:ea typeface="Pretendard Bold"/>
              </a:rPr>
              <a:t>5</a:t>
            </a:r>
            <a:r>
              <a:rPr lang="ko-KR" altLang="en-US" sz="9000" b="1" i="0" u="none" strike="noStrike">
                <a:solidFill>
                  <a:srgbClr val="000000"/>
                </a:solidFill>
                <a:ea typeface="Pretendard Bold"/>
              </a:rPr>
              <a:t>조 </a:t>
            </a:r>
            <a:r>
              <a:rPr lang="en-US" altLang="ko-KR" sz="9000" b="1" i="0" u="none" strike="noStrike">
                <a:solidFill>
                  <a:srgbClr val="000000"/>
                </a:solidFill>
                <a:ea typeface="Pretendard Bold"/>
              </a:rPr>
              <a:t>UI</a:t>
            </a:r>
            <a:r>
              <a:rPr lang="ko-KR" altLang="en-US" sz="9000" b="1" i="0" u="none" strike="noStrike">
                <a:solidFill>
                  <a:srgbClr val="000000"/>
                </a:solidFill>
                <a:ea typeface="Pretendard Bold"/>
              </a:rPr>
              <a:t>구현</a:t>
            </a:r>
            <a:endParaRPr lang="ko-KR" altLang="en-US" sz="9000" b="1" i="0" u="none" strike="noStrike">
              <a:solidFill>
                <a:srgbClr val="000000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1784" y="37960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744200" y="1866900"/>
            <a:ext cx="6309931" cy="1363067"/>
          </a:xfrm>
          <a:prstGeom prst="rect">
            <a:avLst/>
          </a:prstGeom>
        </p:spPr>
      </p:pic>
      <p:sp>
        <p:nvSpPr>
          <p:cNvPr id="38" name="가로 글상자 37"/>
          <p:cNvSpPr txBox="1"/>
          <p:nvPr/>
        </p:nvSpPr>
        <p:spPr>
          <a:xfrm>
            <a:off x="10744200" y="3259455"/>
            <a:ext cx="5257800" cy="64389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스토리 마우스 호버 시 조금 커진다</a:t>
            </a:r>
            <a:r>
              <a:rPr lang="en-US" altLang="ko-KR"/>
              <a:t>,</a:t>
            </a:r>
            <a:br>
              <a:rPr lang="ko-KR" altLang="en-US"/>
            </a:br>
            <a:r>
              <a:rPr lang="ko-KR" altLang="en-US"/>
              <a:t>스토리를 좌우로 스크롤이 가능하다</a:t>
            </a:r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776968" y="4142821"/>
            <a:ext cx="4082032" cy="3972479"/>
          </a:xfrm>
          <a:prstGeom prst="rect">
            <a:avLst/>
          </a:prstGeom>
        </p:spPr>
      </p:pic>
      <p:sp>
        <p:nvSpPr>
          <p:cNvPr id="41" name="가로 글상자 40"/>
          <p:cNvSpPr txBox="1"/>
          <p:nvPr/>
        </p:nvSpPr>
        <p:spPr>
          <a:xfrm>
            <a:off x="10820400" y="8279130"/>
            <a:ext cx="5257800" cy="9029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하트 클릭 시 빨간색 하트로 바뀐다</a:t>
            </a:r>
            <a:r>
              <a:rPr lang="en-US" altLang="ko-KR"/>
              <a:t>,</a:t>
            </a:r>
            <a:br>
              <a:rPr lang="ko-KR" altLang="en-US"/>
            </a:br>
            <a:r>
              <a:rPr lang="ko-KR" altLang="en-US"/>
              <a:t>한번 더 클릭 시 원래 상태로 돌아온다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반복 가능하다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2" name="가로 글상자 41"/>
          <p:cNvSpPr txBox="1"/>
          <p:nvPr/>
        </p:nvSpPr>
        <p:spPr>
          <a:xfrm>
            <a:off x="1066800" y="3404235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76552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6800" y="24244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1" name="가로 글상자 40"/>
          <p:cNvSpPr txBox="1"/>
          <p:nvPr/>
        </p:nvSpPr>
        <p:spPr>
          <a:xfrm>
            <a:off x="10820400" y="8279129"/>
            <a:ext cx="5257800" cy="63436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하트를 클리하면 좋아요 개수가 </a:t>
            </a:r>
            <a:r>
              <a:rPr lang="en-US" altLang="ko-KR"/>
              <a:t>1</a:t>
            </a:r>
            <a:r>
              <a:rPr lang="ko-KR" altLang="en-US"/>
              <a:t>개 올라간다</a:t>
            </a:r>
            <a:br>
              <a:rPr lang="ko-KR" altLang="en-US"/>
            </a:br>
            <a:r>
              <a:rPr lang="ko-KR" altLang="en-US"/>
              <a:t>다시 하트를 눌러 없애면 좋아요 개수가 </a:t>
            </a:r>
            <a:r>
              <a:rPr lang="en-US" altLang="ko-KR"/>
              <a:t>0</a:t>
            </a:r>
            <a:r>
              <a:rPr lang="ko-KR" altLang="en-US"/>
              <a:t>개가 된다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2" name="가로 글상자 41"/>
          <p:cNvSpPr txBox="1"/>
          <p:nvPr/>
        </p:nvSpPr>
        <p:spPr>
          <a:xfrm>
            <a:off x="990600" y="1943100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811000" y="2097301"/>
            <a:ext cx="4229871" cy="556079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677973" y="6057900"/>
            <a:ext cx="5408625" cy="3464820"/>
          </a:xfrm>
          <a:prstGeom prst="rect">
            <a:avLst/>
          </a:prstGeom>
        </p:spPr>
      </p:pic>
      <p:sp>
        <p:nvSpPr>
          <p:cNvPr id="45" name="가로 글상자 44"/>
          <p:cNvSpPr txBox="1"/>
          <p:nvPr/>
        </p:nvSpPr>
        <p:spPr>
          <a:xfrm>
            <a:off x="1066799" y="5645467"/>
            <a:ext cx="2362201" cy="63912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하트 구현 코드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75884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1784" y="37960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2" name="가로 글상자 41"/>
          <p:cNvSpPr txBox="1"/>
          <p:nvPr/>
        </p:nvSpPr>
        <p:spPr>
          <a:xfrm>
            <a:off x="990600" y="3467100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442720" y="2083860"/>
            <a:ext cx="2873480" cy="389783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4" name="가로 글상자 43"/>
          <p:cNvSpPr txBox="1"/>
          <p:nvPr/>
        </p:nvSpPr>
        <p:spPr>
          <a:xfrm>
            <a:off x="12420600" y="6362700"/>
            <a:ext cx="40386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피드 영상 자동 재생 구현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134026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1784" y="37960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2" name="가로 글상자 41"/>
          <p:cNvSpPr txBox="1"/>
          <p:nvPr/>
        </p:nvSpPr>
        <p:spPr>
          <a:xfrm>
            <a:off x="990600" y="3467100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  <p:sp>
        <p:nvSpPr>
          <p:cNvPr id="44" name="가로 글상자 43"/>
          <p:cNvSpPr txBox="1"/>
          <p:nvPr/>
        </p:nvSpPr>
        <p:spPr>
          <a:xfrm>
            <a:off x="11887200" y="5878830"/>
            <a:ext cx="4038600" cy="6362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뷰포트 </a:t>
            </a:r>
            <a:r>
              <a:rPr lang="en-US" altLang="ko-KR"/>
              <a:t>1000px </a:t>
            </a:r>
            <a:r>
              <a:rPr lang="ko-KR" altLang="en-US"/>
              <a:t>이하로 축소 시</a:t>
            </a:r>
            <a:br>
              <a:rPr lang="ko-KR" altLang="en-US"/>
            </a:br>
            <a:r>
              <a:rPr lang="ko-KR" altLang="en-US"/>
              <a:t>우측 친구 추천바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display: none;</a:t>
            </a:r>
            <a:endParaRPr lang="en-US" altLang="ko-KR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74348" y="2048474"/>
            <a:ext cx="6576918" cy="351412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6" name="가로 글상자 45"/>
          <p:cNvSpPr txBox="1"/>
          <p:nvPr/>
        </p:nvSpPr>
        <p:spPr>
          <a:xfrm>
            <a:off x="12039600" y="7326630"/>
            <a:ext cx="4038600" cy="64389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뷰포트 </a:t>
            </a:r>
            <a:r>
              <a:rPr lang="en-US" altLang="ko-KR"/>
              <a:t>850px </a:t>
            </a:r>
            <a:r>
              <a:rPr lang="ko-KR" altLang="en-US"/>
              <a:t>이하로 축소 시</a:t>
            </a:r>
            <a:br>
              <a:rPr lang="ko-KR" altLang="en-US"/>
            </a:br>
            <a:r>
              <a:rPr lang="ko-KR" altLang="en-US"/>
              <a:t>메뉴바 축소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124545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1784" y="37960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2" name="가로 글상자 41"/>
          <p:cNvSpPr txBox="1"/>
          <p:nvPr/>
        </p:nvSpPr>
        <p:spPr>
          <a:xfrm>
            <a:off x="990600" y="3467100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  <p:sp>
        <p:nvSpPr>
          <p:cNvPr id="46" name="가로 글상자 45"/>
          <p:cNvSpPr txBox="1"/>
          <p:nvPr/>
        </p:nvSpPr>
        <p:spPr>
          <a:xfrm>
            <a:off x="11582400" y="7277100"/>
            <a:ext cx="4572000" cy="64198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모바일 버전 구현 </a:t>
            </a:r>
            <a:br>
              <a:rPr lang="ko-KR" altLang="en-US"/>
            </a:br>
            <a:r>
              <a:rPr lang="ko-KR" altLang="en-US"/>
              <a:t>모바일 버전 메뉴바 하단으로 고정</a:t>
            </a:r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879479" y="1942464"/>
            <a:ext cx="5960722" cy="403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98020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8145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79676" y="1967292"/>
            <a:ext cx="6654416" cy="7138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TextBox 12"/>
          <p:cNvSpPr txBox="1"/>
          <p:nvPr/>
        </p:nvSpPr>
        <p:spPr>
          <a:xfrm>
            <a:off x="1066800" y="56007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서브 페이지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67345" y="6375951"/>
            <a:ext cx="601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홈 버튼 클릭 시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66800" y="1792462"/>
            <a:ext cx="6745358" cy="3351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433945" y="6685500"/>
            <a:ext cx="1495634" cy="924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타원 33"/>
          <p:cNvSpPr/>
          <p:nvPr/>
        </p:nvSpPr>
        <p:spPr>
          <a:xfrm>
            <a:off x="990600" y="2019300"/>
            <a:ext cx="367747" cy="194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37" name="직선 화살표 연결선 36"/>
          <p:cNvCxnSpPr>
            <a:stCxn id="34" idx="4"/>
          </p:cNvCxnSpPr>
          <p:nvPr/>
        </p:nvCxnSpPr>
        <p:spPr>
          <a:xfrm>
            <a:off x="1174474" y="2214054"/>
            <a:ext cx="730526" cy="4215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825345" y="5015345"/>
            <a:ext cx="914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612573" y="7335868"/>
            <a:ext cx="373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클릭 시 메인 페이지로 이동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0108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544293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서브 페이지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9" name="오른쪽 화살표 22"/>
          <p:cNvSpPr/>
          <p:nvPr/>
        </p:nvSpPr>
        <p:spPr>
          <a:xfrm>
            <a:off x="11675475" y="487045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40" name="Picture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9357" y="1470238"/>
            <a:ext cx="17105244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8200" y="3467100"/>
            <a:ext cx="6616405" cy="3784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915146" y="1869240"/>
            <a:ext cx="3527105" cy="7495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983005" y="2206347"/>
            <a:ext cx="5403741" cy="6820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3" name="오른쪽 화살표 22"/>
          <p:cNvSpPr/>
          <p:nvPr/>
        </p:nvSpPr>
        <p:spPr>
          <a:xfrm>
            <a:off x="13193746" y="4940125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23" name="오른쪽 화살표 22"/>
          <p:cNvSpPr/>
          <p:nvPr/>
        </p:nvSpPr>
        <p:spPr>
          <a:xfrm>
            <a:off x="7261605" y="487045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4" name="TextBox 43"/>
          <p:cNvSpPr txBox="1"/>
          <p:nvPr/>
        </p:nvSpPr>
        <p:spPr>
          <a:xfrm>
            <a:off x="3429000" y="2961030"/>
            <a:ext cx="121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전체화면</a:t>
            </a:r>
            <a:endParaRPr lang="ko-KR" altLang="en-US" b="1">
              <a:solidFill>
                <a:srgbClr val="00206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829800" y="1700277"/>
            <a:ext cx="1845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창 화면</a:t>
            </a:r>
            <a:r>
              <a:rPr lang="en-US" altLang="ko-KR" b="1">
                <a:solidFill>
                  <a:srgbClr val="002060"/>
                </a:solidFill>
              </a:rPr>
              <a:t>(850PX)</a:t>
            </a:r>
            <a:endParaRPr lang="ko-KR" altLang="en-US" b="1">
              <a:solidFill>
                <a:srgbClr val="0020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935200" y="1472875"/>
            <a:ext cx="1845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모바일</a:t>
            </a:r>
            <a:r>
              <a:rPr lang="en-US" altLang="ko-KR" b="1">
                <a:solidFill>
                  <a:srgbClr val="002060"/>
                </a:solidFill>
              </a:rPr>
              <a:t>(500PX)</a:t>
            </a:r>
            <a:endParaRPr lang="ko-KR" altLang="en-US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750124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8" name="TextBox 12"/>
          <p:cNvSpPr txBox="1"/>
          <p:nvPr/>
        </p:nvSpPr>
        <p:spPr>
          <a:xfrm>
            <a:off x="1066800" y="58293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레이아웃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 검색 아이콘에 클릭 시 드롭다운 구현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en-US" altLang="ko-KR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DropDown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6800" y="1943099"/>
            <a:ext cx="6537804" cy="343529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2" name="가로 글상자 41"/>
          <p:cNvSpPr txBox="1"/>
          <p:nvPr/>
        </p:nvSpPr>
        <p:spPr>
          <a:xfrm>
            <a:off x="1066800" y="1575435"/>
            <a:ext cx="19050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메뉴 레이아웃</a:t>
            </a:r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582400" y="2019300"/>
            <a:ext cx="4242302" cy="6778624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3707059712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17068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8" name="TextBox 12"/>
          <p:cNvSpPr txBox="1"/>
          <p:nvPr/>
        </p:nvSpPr>
        <p:spPr>
          <a:xfrm>
            <a:off x="1447800" y="2019300"/>
            <a:ext cx="15163800" cy="67818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   향후 계획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 구현하고자 하는 웹의 방향성을 고려하여 구현하고자 하는 리스트를 만들어 보았다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.</a:t>
            </a:r>
            <a:endParaRPr lang="en-US" altLang="ko-KR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en-US" altLang="ko-KR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1.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피드 구현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: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피드의 레이아웃을 만들고 그 레이아웃을 사용자들이 쉽게 채울 수 있는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UI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를 구현한다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.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		    또한 피드가 추가 됐을 때 메인 화면을 스크롤하면 끝없이 생성되는 방법을 구현한다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.</a:t>
            </a:r>
            <a:endParaRPr lang="en-US" altLang="ko-KR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2.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지도 구현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: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여행 정보를 주고 받는 웹으로서 다른 사람들이 올린 여행 정보를 보다 단순하면서도  		    직관적이게 구현한다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지도에서 여행의 루트를 선으로 표현하고 특정지점 마다 그곳의 		    정보를 출력하는 등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).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3.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로그인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회원가입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)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: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회원가입과 로그인 로그아웃을 구현한다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.</a:t>
            </a:r>
            <a:endParaRPr lang="en-US" altLang="ko-KR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향후 계획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3694557548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 오류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&amp;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수정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6800" y="6134100"/>
            <a:ext cx="6501338" cy="1918071"/>
          </a:xfrm>
          <a:prstGeom prst="rect">
            <a:avLst/>
          </a:prstGeom>
        </p:spPr>
      </p:pic>
      <p:sp>
        <p:nvSpPr>
          <p:cNvPr id="48" name="가로 글상자 47"/>
          <p:cNvSpPr txBox="1"/>
          <p:nvPr/>
        </p:nvSpPr>
        <p:spPr>
          <a:xfrm>
            <a:off x="2286000" y="2440847"/>
            <a:ext cx="4038600" cy="36712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 </a:t>
            </a:r>
            <a:r>
              <a:rPr lang="en-US" altLang="ko-KR"/>
              <a:t>html </a:t>
            </a:r>
            <a:r>
              <a:rPr lang="ko-KR" altLang="en-US"/>
              <a:t>표준 검사 결과</a:t>
            </a:r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6800" y="3298662"/>
            <a:ext cx="6476999" cy="234474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580787" y="2031133"/>
            <a:ext cx="6640412" cy="3417165"/>
          </a:xfrm>
          <a:prstGeom prst="rect">
            <a:avLst/>
          </a:prstGeom>
        </p:spPr>
      </p:pic>
      <p:sp>
        <p:nvSpPr>
          <p:cNvPr id="51" name="가로 글상자 50"/>
          <p:cNvSpPr txBox="1"/>
          <p:nvPr/>
        </p:nvSpPr>
        <p:spPr>
          <a:xfrm>
            <a:off x="10668000" y="5905500"/>
            <a:ext cx="6477000" cy="36461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수정 정</a:t>
            </a:r>
            <a:br>
              <a:rPr lang="ko-KR" altLang="en-US"/>
            </a:br>
            <a:r>
              <a:rPr lang="ko-KR" altLang="en-US"/>
              <a:t>    &lt;link rel="stylesheet" href="./CSS/반응형-1000px.css"&gt;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&lt;link rel="stylesheet" href="./CSS/반응형-500px.css"&gt;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&lt;link rel="stylesheet" href="./CSS/반응형-850px.css"&gt;</a:t>
            </a:r>
            <a:br>
              <a:rPr lang="ko-KR" altLang="en-US"/>
            </a:br>
            <a:br>
              <a:rPr lang="ko-KR" altLang="en-US"/>
            </a:br>
            <a:r>
              <a:rPr lang="ko-KR" altLang="en-US"/>
              <a:t>수정 후</a:t>
            </a:r>
            <a:br>
              <a:rPr lang="ko-KR" altLang="en-US"/>
            </a:br>
            <a:r>
              <a:rPr lang="ko-KR" altLang="en-US"/>
              <a:t>    &lt;link rel="stylesheet" href="./CSS/반응형-1000px.css"&gt;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&lt;link rel="stylesheet" href="./CSS/반응형-500px.css"&gt;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&lt;link rel="stylesheet" href="./CSS/반응형-850px.css"&gt;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수정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css</a:t>
            </a:r>
            <a:r>
              <a:rPr lang="ko-KR" altLang="en-US"/>
              <a:t> 파일에 공백이 포함되면 안 되서 파일명에서 공백을 제거했다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933675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71600" y="8102600"/>
            <a:ext cx="1003300" cy="889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presentation_index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10300" y="33909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1</a:t>
            </a:r>
            <a:endParaRPr lang="en-US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737600" y="33909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레이아웃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210300" y="45085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2</a:t>
            </a:r>
            <a:endParaRPr lang="en-US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737600" y="45085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구현 시 변경 사항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210300" y="56261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3</a:t>
            </a:r>
            <a:endParaRPr lang="en-US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737600" y="56261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공통 사항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폰트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,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색상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)</a:t>
            </a: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10300" y="67437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4</a:t>
            </a:r>
            <a:endParaRPr lang="en-US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737600" y="67437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latin typeface="Pretendard Medium"/>
              </a:rPr>
              <a:t>메인 페이지 </a:t>
            </a:r>
            <a:r>
              <a:rPr lang="en-US" altLang="ko-KR" sz="3200" b="0" i="0" u="none" strike="noStrike">
                <a:solidFill>
                  <a:srgbClr val="494a4e"/>
                </a:solidFill>
                <a:latin typeface="Pretendard Medium"/>
              </a:rPr>
              <a:t>-</a:t>
            </a:r>
            <a:r>
              <a:rPr lang="ko-KR" altLang="en-US" sz="3200" b="0" i="0" u="none" strike="noStrike">
                <a:solidFill>
                  <a:srgbClr val="494a4e"/>
                </a:solidFill>
                <a:latin typeface="Pretendard Medium"/>
              </a:rPr>
              <a:t> 서동성 </a:t>
            </a:r>
            <a:r>
              <a:rPr lang="en-US" altLang="ko-KR" sz="3200" b="0" i="0" u="none" strike="noStrike">
                <a:solidFill>
                  <a:srgbClr val="494a4e"/>
                </a:solidFill>
                <a:latin typeface="Pretendard Medium"/>
              </a:rPr>
              <a:t>,</a:t>
            </a:r>
            <a:r>
              <a:rPr lang="ko-KR" altLang="en-US" sz="3200" b="0" i="0" u="none" strike="noStrike">
                <a:solidFill>
                  <a:srgbClr val="494a4e"/>
                </a:solidFill>
                <a:latin typeface="Pretendard Medium"/>
              </a:rPr>
              <a:t>박준형</a:t>
            </a:r>
            <a:endParaRPr lang="ko-KR" altLang="en-US" sz="3200" b="0" i="0" u="none" strike="noStrike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210300" y="78740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5</a:t>
            </a:r>
            <a:endParaRPr lang="en-US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737600" y="78740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서브 페이지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이인호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name="TextBox 21" id="21"/>
          <p:cNvSpPr txBox="true"/>
          <p:nvPr/>
        </p:nvSpPr>
        <p:spPr>
          <a:xfrm rot="0">
            <a:off x="1320800" y="2019300"/>
            <a:ext cx="36957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INDEX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0800" y="2730500"/>
            <a:ext cx="38100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  <p:sp>
        <p:nvSpPr>
          <p:cNvPr id="23" name="TextBox 19"/>
          <p:cNvSpPr txBox="1"/>
          <p:nvPr/>
        </p:nvSpPr>
        <p:spPr>
          <a:xfrm>
            <a:off x="6210300" y="88392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altLang="ko-KR" sz="3200" b="0" i="0" u="none" strike="noStrike">
                <a:solidFill>
                  <a:srgbClr val="242629"/>
                </a:solidFill>
                <a:latin typeface="Pretendard Bold"/>
              </a:rPr>
              <a:t>6</a:t>
            </a:r>
            <a:endParaRPr lang="en-US" altLang="ko-KR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24" name="TextBox 20"/>
          <p:cNvSpPr txBox="1"/>
          <p:nvPr/>
        </p:nvSpPr>
        <p:spPr>
          <a:xfrm>
            <a:off x="8737600" y="88392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향후 계획 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71600" y="8102600"/>
            <a:ext cx="1003300" cy="889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presentation_index</a:t>
            </a:r>
            <a:endParaRPr 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210300" y="33909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altLang="ko-KR" sz="3200" b="0" i="0" u="none" strike="noStrike">
                <a:solidFill>
                  <a:srgbClr val="242629"/>
                </a:solidFill>
                <a:latin typeface="Pretendard Bold"/>
              </a:rPr>
              <a:t>7</a:t>
            </a:r>
            <a:endParaRPr lang="en-US" altLang="ko-KR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737600" y="33909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메인 페이지 오류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&amp;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수정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210300" y="45085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altLang="ko-KR" sz="3200" b="0" i="0" u="none" strike="noStrike">
                <a:solidFill>
                  <a:srgbClr val="242629"/>
                </a:solidFill>
                <a:latin typeface="Pretendard Bold"/>
              </a:rPr>
              <a:t>8</a:t>
            </a:r>
            <a:endParaRPr lang="en-US" altLang="ko-KR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737600" y="45085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서브 페이지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프로필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)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오류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&amp;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수정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210300" y="56261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altLang="ko-KR" sz="3200" b="0" i="0" u="none" strike="noStrike">
                <a:solidFill>
                  <a:srgbClr val="242629"/>
                </a:solidFill>
                <a:latin typeface="Pretendard Bold"/>
              </a:rPr>
              <a:t>9</a:t>
            </a:r>
            <a:endParaRPr lang="en-US" altLang="ko-KR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737600" y="56261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서브 페이지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만들기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)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오류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&amp;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수정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10300" y="67437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altLang="ko-KR" sz="3200" b="0" i="0" u="none" strike="noStrike">
                <a:solidFill>
                  <a:srgbClr val="242629"/>
                </a:solidFill>
                <a:latin typeface="Pretendard Bold"/>
              </a:rPr>
              <a:t>10</a:t>
            </a:r>
            <a:endParaRPr lang="en-US" altLang="ko-KR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737600" y="67437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latin typeface="Pretendard Medium"/>
              </a:rPr>
              <a:t>메인 페이지 </a:t>
            </a:r>
            <a:r>
              <a:rPr lang="en-US" altLang="ko-KR" sz="3200" b="0" i="0" u="none" strike="noStrike">
                <a:solidFill>
                  <a:srgbClr val="494a4e"/>
                </a:solidFill>
                <a:latin typeface="Pretendard Medium"/>
              </a:rPr>
              <a:t>-</a:t>
            </a:r>
            <a:r>
              <a:rPr lang="ko-KR" altLang="en-US" sz="3200" b="0" i="0" u="none" strike="noStrike">
                <a:solidFill>
                  <a:srgbClr val="494a4e"/>
                </a:solidFill>
                <a:latin typeface="Pretendard Medium"/>
              </a:rPr>
              <a:t> 서동성 </a:t>
            </a:r>
            <a:r>
              <a:rPr lang="en-US" altLang="ko-KR" sz="3200" b="0" i="0" u="none" strike="noStrike">
                <a:solidFill>
                  <a:srgbClr val="494a4e"/>
                </a:solidFill>
                <a:latin typeface="Pretendard Medium"/>
              </a:rPr>
              <a:t>,</a:t>
            </a:r>
            <a:r>
              <a:rPr lang="ko-KR" altLang="en-US" sz="3200" b="0" i="0" u="none" strike="noStrike">
                <a:solidFill>
                  <a:srgbClr val="494a4e"/>
                </a:solidFill>
                <a:latin typeface="Pretendard Medium"/>
              </a:rPr>
              <a:t>박준형</a:t>
            </a:r>
            <a:endParaRPr lang="ko-KR" altLang="en-US" sz="3200" b="0" i="0" u="none" strike="noStrike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210300" y="78740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altLang="ko-KR" sz="3200" b="0" i="0" u="none" strike="noStrike">
                <a:solidFill>
                  <a:srgbClr val="242629"/>
                </a:solidFill>
                <a:latin typeface="Pretendard Bold"/>
              </a:rPr>
              <a:t>11</a:t>
            </a:r>
            <a:endParaRPr lang="en-US" altLang="ko-KR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737600" y="78740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서브 페이지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이인호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20800" y="2019300"/>
            <a:ext cx="3695700" cy="800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INDEX</a:t>
            </a:r>
            <a:endParaRPr lang="en-US" sz="4500" b="0" i="0" u="none" strike="noStrike">
              <a:solidFill>
                <a:srgbClr val="c2c2c2"/>
              </a:solidFill>
              <a:latin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20800" y="2730500"/>
            <a:ext cx="3810000" cy="1600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목차</a:t>
            </a:r>
            <a:endParaRPr lang="ko-KR" sz="9000" b="0" i="0" u="none" strike="noStrike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6210300" y="88392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altLang="ko-KR" sz="3200" b="0" i="0" u="none" strike="noStrike">
                <a:solidFill>
                  <a:srgbClr val="242629"/>
                </a:solidFill>
                <a:latin typeface="Pretendard Bold"/>
              </a:rPr>
              <a:t>12</a:t>
            </a:r>
            <a:endParaRPr lang="en-US" altLang="ko-KR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24" name="TextBox 20"/>
          <p:cNvSpPr txBox="1"/>
          <p:nvPr/>
        </p:nvSpPr>
        <p:spPr>
          <a:xfrm>
            <a:off x="8737600" y="88392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향후 계획 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61298370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8" name="TextBox 12"/>
          <p:cNvSpPr txBox="1"/>
          <p:nvPr/>
        </p:nvSpPr>
        <p:spPr>
          <a:xfrm>
            <a:off x="1066800" y="58293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레이아웃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 구현하고자 하는 웹의 특성 상 공통 적으로  들어가는 메뉴를 중심으로 구성하였다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.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레이아웃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6800" y="1943099"/>
            <a:ext cx="6537804" cy="3435291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83396" y="2095500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0" name="가로 글상자 39"/>
          <p:cNvSpPr txBox="1"/>
          <p:nvPr/>
        </p:nvSpPr>
        <p:spPr>
          <a:xfrm>
            <a:off x="10668000" y="1735455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0668000" y="2095500"/>
            <a:ext cx="838200" cy="3200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2649200" y="2095499"/>
            <a:ext cx="2057400" cy="3200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4706600" y="2095500"/>
            <a:ext cx="1600200" cy="914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4706600" y="3009900"/>
            <a:ext cx="1600200" cy="6096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6" name="가로 글상자 45"/>
          <p:cNvSpPr txBox="1"/>
          <p:nvPr/>
        </p:nvSpPr>
        <p:spPr>
          <a:xfrm>
            <a:off x="11498502" y="2224087"/>
            <a:ext cx="464898" cy="240983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000"/>
              <a:t>헤더</a:t>
            </a:r>
            <a:endParaRPr lang="ko-KR" altLang="en-US" sz="1000"/>
          </a:p>
        </p:txBody>
      </p:sp>
      <p:sp>
        <p:nvSpPr>
          <p:cNvPr id="48" name="가로 글상자 47"/>
          <p:cNvSpPr txBox="1"/>
          <p:nvPr/>
        </p:nvSpPr>
        <p:spPr>
          <a:xfrm>
            <a:off x="12115800" y="3279457"/>
            <a:ext cx="533400" cy="242888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000"/>
              <a:t>메인</a:t>
            </a:r>
            <a:endParaRPr lang="ko-KR" altLang="en-US" sz="1000"/>
          </a:p>
        </p:txBody>
      </p:sp>
      <p:sp>
        <p:nvSpPr>
          <p:cNvPr id="49" name="가로 글상자 48"/>
          <p:cNvSpPr txBox="1"/>
          <p:nvPr/>
        </p:nvSpPr>
        <p:spPr>
          <a:xfrm>
            <a:off x="16306800" y="2324100"/>
            <a:ext cx="990600" cy="24193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000"/>
              <a:t>우측 레이아웃</a:t>
            </a:r>
            <a:endParaRPr lang="ko-KR" altLang="en-US" sz="1000"/>
          </a:p>
        </p:txBody>
      </p:sp>
      <p:sp>
        <p:nvSpPr>
          <p:cNvPr id="50" name="가로 글상자 49"/>
          <p:cNvSpPr txBox="1"/>
          <p:nvPr/>
        </p:nvSpPr>
        <p:spPr>
          <a:xfrm>
            <a:off x="16306800" y="3162300"/>
            <a:ext cx="457200" cy="23622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000"/>
              <a:t>풋터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572660907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8" name="TextBox 12"/>
          <p:cNvSpPr txBox="1"/>
          <p:nvPr/>
        </p:nvSpPr>
        <p:spPr>
          <a:xfrm>
            <a:off x="1066800" y="58293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레이아웃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 구현하고자 하는 웹의 특성 상 공통 적으로  들어가는 메뉴를 중심으로 구성하였다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.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레이아웃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6800" y="1943099"/>
            <a:ext cx="6537804" cy="343529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0" name="가로 글상자 39"/>
          <p:cNvSpPr txBox="1"/>
          <p:nvPr/>
        </p:nvSpPr>
        <p:spPr>
          <a:xfrm>
            <a:off x="10668000" y="1735455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808828" y="2108325"/>
            <a:ext cx="6412372" cy="342875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666949" y="4745927"/>
            <a:ext cx="5706650" cy="2759773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10820400" y="2095500"/>
            <a:ext cx="6019800" cy="6019800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0820400" y="2095500"/>
            <a:ext cx="838200" cy="60198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59" name="가로 글상자 58"/>
          <p:cNvSpPr txBox="1"/>
          <p:nvPr/>
        </p:nvSpPr>
        <p:spPr>
          <a:xfrm>
            <a:off x="11658600" y="2108835"/>
            <a:ext cx="609600" cy="24193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000"/>
              <a:t>헤더</a:t>
            </a:r>
            <a:endParaRPr lang="ko-KR" altLang="en-US" sz="1000"/>
          </a:p>
        </p:txBody>
      </p:sp>
      <p:sp>
        <p:nvSpPr>
          <p:cNvPr id="60" name="직사각형 59"/>
          <p:cNvSpPr/>
          <p:nvPr/>
        </p:nvSpPr>
        <p:spPr>
          <a:xfrm>
            <a:off x="12192000" y="2133600"/>
            <a:ext cx="3733800" cy="48387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1" name="가로 글상자 60"/>
          <p:cNvSpPr txBox="1"/>
          <p:nvPr/>
        </p:nvSpPr>
        <p:spPr>
          <a:xfrm>
            <a:off x="15925800" y="2158365"/>
            <a:ext cx="609600" cy="24003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000"/>
              <a:t>메인</a:t>
            </a:r>
            <a:endParaRPr lang="ko-KR" altLang="en-US" sz="1000"/>
          </a:p>
        </p:txBody>
      </p:sp>
      <p:sp>
        <p:nvSpPr>
          <p:cNvPr id="62" name="가로 글상자 61"/>
          <p:cNvSpPr txBox="1"/>
          <p:nvPr/>
        </p:nvSpPr>
        <p:spPr>
          <a:xfrm>
            <a:off x="15925800" y="7113270"/>
            <a:ext cx="609600" cy="23812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000"/>
              <a:t>풋터</a:t>
            </a:r>
            <a:endParaRPr lang="ko-KR" altLang="en-US" sz="1000"/>
          </a:p>
        </p:txBody>
      </p:sp>
      <p:sp>
        <p:nvSpPr>
          <p:cNvPr id="63" name="직사각형 62"/>
          <p:cNvSpPr/>
          <p:nvPr/>
        </p:nvSpPr>
        <p:spPr>
          <a:xfrm>
            <a:off x="12192000" y="6972300"/>
            <a:ext cx="3733800" cy="60007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015260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8" name="TextBox 12"/>
          <p:cNvSpPr txBox="1"/>
          <p:nvPr/>
        </p:nvSpPr>
        <p:spPr>
          <a:xfrm>
            <a:off x="1066800" y="58293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레이아웃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 각 메뉴들에게 호버시 색상이 바뀌는 설정을 넣었다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.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색상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: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#F2F2F2</a:t>
            </a:r>
            <a:endParaRPr lang="en-US" altLang="ko-KR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레이아웃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6800" y="1943099"/>
            <a:ext cx="6537804" cy="343529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0" name="가로 글상자 39"/>
          <p:cNvSpPr txBox="1"/>
          <p:nvPr/>
        </p:nvSpPr>
        <p:spPr>
          <a:xfrm>
            <a:off x="10668000" y="1735455"/>
            <a:ext cx="19050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메뉴 레이아웃</a:t>
            </a:r>
            <a:endParaRPr lang="ko-KR" altLang="en-US"/>
          </a:p>
        </p:txBody>
      </p:sp>
      <p:sp>
        <p:nvSpPr>
          <p:cNvPr id="42" name="가로 글상자 41"/>
          <p:cNvSpPr txBox="1"/>
          <p:nvPr/>
        </p:nvSpPr>
        <p:spPr>
          <a:xfrm>
            <a:off x="1066800" y="1575435"/>
            <a:ext cx="19050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메뉴 레이아웃</a:t>
            </a:r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83396" y="2088550"/>
            <a:ext cx="2203169" cy="427414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4" name="가로 글상자 43"/>
          <p:cNvSpPr txBox="1"/>
          <p:nvPr/>
        </p:nvSpPr>
        <p:spPr>
          <a:xfrm>
            <a:off x="13106400" y="2095500"/>
            <a:ext cx="4267200" cy="6362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각 메뉴 아이템들에 마우스 호버 시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아이템들의 색상 변경 효과 구현</a:t>
            </a:r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258800" y="3162300"/>
            <a:ext cx="2448266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25598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16687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공통사항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(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폰트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,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색상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)</a:t>
            </a:r>
            <a:endParaRPr lang="en-US" altLang="ko-KR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333387" y="7353236"/>
            <a:ext cx="1705213" cy="45726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582400" y="3171752"/>
            <a:ext cx="3600952" cy="52394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55319" y="3290376"/>
            <a:ext cx="6660081" cy="66769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255319" y="3981288"/>
            <a:ext cx="3105583" cy="1162212"/>
          </a:xfrm>
          <a:prstGeom prst="rect">
            <a:avLst/>
          </a:prstGeom>
        </p:spPr>
      </p:pic>
      <p:sp>
        <p:nvSpPr>
          <p:cNvPr id="41" name="가로 글상자 40"/>
          <p:cNvSpPr txBox="1"/>
          <p:nvPr/>
        </p:nvSpPr>
        <p:spPr>
          <a:xfrm>
            <a:off x="2286000" y="2781300"/>
            <a:ext cx="2743200" cy="3600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로고 폰트</a:t>
            </a:r>
            <a:r>
              <a:rPr lang="en-US" altLang="ko-KR"/>
              <a:t>,</a:t>
            </a:r>
            <a:r>
              <a:rPr lang="ko-KR" altLang="en-US"/>
              <a:t> 크기</a:t>
            </a:r>
            <a:endParaRPr lang="ko-KR" altLang="en-US"/>
          </a:p>
        </p:txBody>
      </p:sp>
      <p:sp>
        <p:nvSpPr>
          <p:cNvPr id="44" name="가로 글상자 43"/>
          <p:cNvSpPr txBox="1"/>
          <p:nvPr/>
        </p:nvSpPr>
        <p:spPr>
          <a:xfrm>
            <a:off x="2286000" y="6969978"/>
            <a:ext cx="2743200" cy="36236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기본 폰트</a:t>
            </a:r>
            <a:r>
              <a:rPr lang="en-US" altLang="ko-KR"/>
              <a:t>,</a:t>
            </a:r>
            <a:r>
              <a:rPr lang="ko-KR" altLang="en-US"/>
              <a:t> 색상</a:t>
            </a:r>
            <a:endParaRPr lang="ko-KR" altLang="en-US"/>
          </a:p>
        </p:txBody>
      </p:sp>
      <p:sp>
        <p:nvSpPr>
          <p:cNvPr id="46" name="가로 글상자 45"/>
          <p:cNvSpPr txBox="1"/>
          <p:nvPr/>
        </p:nvSpPr>
        <p:spPr>
          <a:xfrm>
            <a:off x="11582400" y="2781300"/>
            <a:ext cx="2743200" cy="3600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요소들의 기본 색상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122051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42983" y="1967292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6" name="TextBox 12"/>
          <p:cNvSpPr txBox="1"/>
          <p:nvPr/>
        </p:nvSpPr>
        <p:spPr>
          <a:xfrm>
            <a:off x="1066800" y="56007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피그마 메인 페이지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데스크톱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)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43000" y="2019300"/>
            <a:ext cx="6437211" cy="312419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8" name="TextBox 12"/>
          <p:cNvSpPr txBox="1"/>
          <p:nvPr/>
        </p:nvSpPr>
        <p:spPr>
          <a:xfrm>
            <a:off x="10668000" y="5600701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UI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구현 메인 페이지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데스크톱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)</a:t>
            </a: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 변경 사항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: 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기존의 피드부분이 다소 답답하다는 의견으로 인해 너비 조정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공통사항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(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폰트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,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색상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)</a:t>
            </a:r>
            <a:endParaRPr lang="en-US" altLang="ko-KR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9405963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6800" y="19672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6" name="TextBox 12"/>
          <p:cNvSpPr txBox="1"/>
          <p:nvPr/>
        </p:nvSpPr>
        <p:spPr>
          <a:xfrm>
            <a:off x="1066800" y="56007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메뉴에서 프로필 클릭 시 프로필 페이지로 이동 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55293" y="3771900"/>
            <a:ext cx="6489707" cy="3458263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7" name="가로 글상자 36"/>
          <p:cNvSpPr txBox="1"/>
          <p:nvPr/>
        </p:nvSpPr>
        <p:spPr>
          <a:xfrm>
            <a:off x="1066800" y="1638300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410</ep:Words>
  <ep:PresentationFormat>On-screen Show (4:3)</ep:PresentationFormat>
  <ep:Paragraphs>155</ep:Paragraphs>
  <ep:Slides>19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ep:HeadingPairs>
  <ep:TitlesOfParts>
    <vt:vector size="20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서동성</cp:lastModifiedBy>
  <dcterms:modified xsi:type="dcterms:W3CDTF">2025-07-31T06:23:20.708</dcterms:modified>
  <cp:revision>44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